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38"/>
  </p:notesMasterIdLst>
  <p:handoutMasterIdLst>
    <p:handoutMasterId r:id="rId39"/>
  </p:handoutMasterIdLst>
  <p:sldIdLst>
    <p:sldId id="256" r:id="rId5"/>
    <p:sldId id="346" r:id="rId6"/>
    <p:sldId id="258" r:id="rId7"/>
    <p:sldId id="355" r:id="rId8"/>
    <p:sldId id="409" r:id="rId9"/>
    <p:sldId id="492" r:id="rId10"/>
    <p:sldId id="490" r:id="rId11"/>
    <p:sldId id="489" r:id="rId12"/>
    <p:sldId id="485" r:id="rId13"/>
    <p:sldId id="389" r:id="rId14"/>
    <p:sldId id="464" r:id="rId15"/>
    <p:sldId id="465" r:id="rId16"/>
    <p:sldId id="466" r:id="rId17"/>
    <p:sldId id="486" r:id="rId18"/>
    <p:sldId id="487" r:id="rId19"/>
    <p:sldId id="455" r:id="rId20"/>
    <p:sldId id="473" r:id="rId21"/>
    <p:sldId id="475" r:id="rId22"/>
    <p:sldId id="474" r:id="rId23"/>
    <p:sldId id="476" r:id="rId24"/>
    <p:sldId id="477" r:id="rId25"/>
    <p:sldId id="493" r:id="rId26"/>
    <p:sldId id="479" r:id="rId27"/>
    <p:sldId id="480" r:id="rId28"/>
    <p:sldId id="450" r:id="rId29"/>
    <p:sldId id="482" r:id="rId30"/>
    <p:sldId id="484" r:id="rId31"/>
    <p:sldId id="478" r:id="rId32"/>
    <p:sldId id="481" r:id="rId33"/>
    <p:sldId id="488" r:id="rId34"/>
    <p:sldId id="438" r:id="rId35"/>
    <p:sldId id="439" r:id="rId36"/>
    <p:sldId id="270" r:id="rId3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9AAE04"/>
    <a:srgbClr val="003399"/>
    <a:srgbClr val="040404"/>
    <a:srgbClr val="FFFFFF"/>
    <a:srgbClr val="6785C1"/>
    <a:srgbClr val="1994A4"/>
    <a:srgbClr val="960F68"/>
    <a:srgbClr val="DDB322"/>
    <a:srgbClr val="E39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533" autoAdjust="0"/>
  </p:normalViewPr>
  <p:slideViewPr>
    <p:cSldViewPr snapToGrid="0">
      <p:cViewPr varScale="1">
        <p:scale>
          <a:sx n="71" d="100"/>
          <a:sy n="71" d="100"/>
        </p:scale>
        <p:origin x="138" y="72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06/05/2019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06/05/2019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‹#›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RPaM-Ontology/tree/v1.1.0/02-Conceptual_Data_Model/MS-RPaM" TargetMode="External"/><Relationship Id="rId2" Type="http://schemas.openxmlformats.org/officeDocument/2006/relationships/hyperlink" Target="https://github.com/everis-rpam/RPaM-Ontology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veris-rpam/RPaM-Ontology/wiki/Conceptual-Model-v1.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RPaM-Ontology/wiki/Conceptual-Model-v1.1#RPaM-Ontology-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everis-rpam/RPaM-Ontology/blob/v1.1.0/02-Conceptual_Data_Model/RPaM.EAP" TargetMode="External"/><Relationship Id="rId5" Type="http://schemas.openxmlformats.org/officeDocument/2006/relationships/hyperlink" Target="https://github.com/everis-rpam/RPaM-Ontology/wiki/Conceptual-Model-v1.1#Mandate-" TargetMode="Externa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everis-rpam/RPaM-Ontology/blob/v1.1.0/02-Conceptual_Data_Model/RPaM.EAP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veris-rpam/RPaM-Ontology/wik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everis-rpam/RPaM-Ontology/blob/v1.1.0/02-Conceptual_Data_Model/RPaM.EAP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github.com/everis-rpam/RPaM-Ontology/blob/v1.1.0/03-Syntax_Bindings/OWL-DL-TTL/rpam/RPaM_Ontology.ttl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github.com/everis-rpam/RPaM-Ontology/tree/v1.1.0/07-Testing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hyperlink" Target="https://github.com/everis-rpam/RPaM-Ontology/blob/v1.1.0/03-Syntax_Bindings/OWL-DL-TTL/rpam/thesauri/EU_Power_Taxonomy.ttl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everis-rpam/RPaM-Ontology/blob/v1.1.0/03-Syntax_Bindings/OWL-DL-TTL/rpam/RPaM_Ontology.ttl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veris-rpam/RPaM-Ontology/tree/v1.1.0/07-Test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everis-rpam/RPaM-Ontology/blob/v1.1.0/03-Syntax_Bindings/OWL-DL-TTL/rpam/thesauri/EU_Power_Taxonomy.ttl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veris-rpam/RPaM-Ontology/tree/v1.1.0/07-Test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RPaM-Ontology/tree/v1.1.0/07-Testing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RPaM-Ontology/wiki/Delegation-and-revocation-of-power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veris-rpam/RPaM-Ontology/wiki/Harmonised-services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up.ec.europa.eu/solution/analysis-and-specifications-cross-border-emandates-system-e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</a:t>
            </a:r>
            <a:r>
              <a:rPr lang="en-GB" noProof="0" dirty="0" smtClean="0"/>
              <a:t>Working </a:t>
            </a:r>
            <a:r>
              <a:rPr lang="en-GB" noProof="0" dirty="0"/>
              <a:t>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April 2019</a:t>
            </a:r>
            <a:endParaRPr lang="en-GB" noProof="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Model stabilisation - Overview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405611" y="1532436"/>
            <a:ext cx="8400638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Mapping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the MS information Requirements to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TAXUD is being proposed to be taken on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Inputs taken from the GitHub issues (16) contributed to improve the ontology, e.g.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coRepresentation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Conversations with Member States clarified concepts and the glossary.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Conceptual Model,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following diagrams have evolved: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eMandate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eMandate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Response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Agent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Criterion and Evidence model</a:t>
            </a:r>
          </a:p>
          <a:p>
            <a:pPr lvl="1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OWL-DL-Turtle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syntax-binding: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Re-factoring of the T-Box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 SPARQL queries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4.1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566041" y="5467096"/>
            <a:ext cx="36364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</a:t>
            </a:r>
            <a:r>
              <a:rPr lang="en-GB" sz="1200" dirty="0" smtClean="0">
                <a:hlinkClick r:id="rId2"/>
              </a:rPr>
              <a:t>github.com/everis-rpam/RPaM-Ontology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15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6517" y="3093792"/>
            <a:ext cx="79693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1200" dirty="0">
                <a:hlinkClick r:id="rId3"/>
              </a:rPr>
              <a:t>https://github.com/everis-rpam/RPaM-Ontology/tree/v1.1.0/02-Conceptual_Data_Model/MS-RPaM</a:t>
            </a:r>
            <a:endParaRPr lang="en-GB" sz="12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82588" y="3509291"/>
            <a:ext cx="2847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1200" dirty="0">
                <a:hlinkClick r:id="rId4"/>
              </a:rPr>
              <a:t>https://github.com/everis-rpam/RPaM-Ontology/wiki/Conceptual-Model-v1.1</a:t>
            </a:r>
            <a:endParaRPr lang="ca-ES" sz="1200" dirty="0"/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406" r="2036" b="3515"/>
          <a:stretch/>
        </p:blipFill>
        <p:spPr>
          <a:xfrm>
            <a:off x="4420565" y="1557577"/>
            <a:ext cx="4271551" cy="5190613"/>
          </a:xfrm>
          <a:prstGeom prst="rect">
            <a:avLst/>
          </a:prstGeom>
          <a:ln w="6350">
            <a:solidFill>
              <a:schemeClr val="bg2">
                <a:lumMod val="75000"/>
              </a:schemeClr>
            </a:solidFill>
          </a:ln>
        </p:spPr>
      </p:pic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t="612" r="3242" b="5077"/>
          <a:stretch/>
        </p:blipFill>
        <p:spPr>
          <a:xfrm>
            <a:off x="578468" y="1502139"/>
            <a:ext cx="3633672" cy="4564906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4.2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dirty="0" smtClean="0"/>
              <a:t>Model stabilisation - Mandate</a:t>
            </a:r>
          </a:p>
          <a:p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Rectángulo 6"/>
          <p:cNvSpPr/>
          <p:nvPr/>
        </p:nvSpPr>
        <p:spPr>
          <a:xfrm>
            <a:off x="1863984" y="1277975"/>
            <a:ext cx="110944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REMINDER</a:t>
            </a:r>
            <a:endParaRPr lang="en-GB" sz="1200" dirty="0"/>
          </a:p>
        </p:txBody>
      </p:sp>
      <p:sp>
        <p:nvSpPr>
          <p:cNvPr id="10" name="Rectángulo 6"/>
          <p:cNvSpPr/>
          <p:nvPr/>
        </p:nvSpPr>
        <p:spPr>
          <a:xfrm>
            <a:off x="6217251" y="1253668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CURRENT</a:t>
            </a:r>
            <a:endParaRPr lang="en-GB" sz="1200" dirty="0"/>
          </a:p>
        </p:txBody>
      </p:sp>
      <p:sp>
        <p:nvSpPr>
          <p:cNvPr id="11" name="Rectángulo 6">
            <a:hlinkClick r:id="rId5"/>
          </p:cNvPr>
          <p:cNvSpPr/>
          <p:nvPr/>
        </p:nvSpPr>
        <p:spPr>
          <a:xfrm>
            <a:off x="7554985" y="1253668"/>
            <a:ext cx="133773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2"/>
                </a:solidFill>
              </a:rPr>
              <a:t>EAP file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8469" y="6137146"/>
            <a:ext cx="3633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6"/>
              </a:rPr>
              <a:t>https://</a:t>
            </a:r>
            <a:r>
              <a:rPr lang="en-GB" sz="1200" dirty="0" smtClean="0">
                <a:hlinkClick r:id="rId6"/>
              </a:rPr>
              <a:t>github.com/everis-rpam/RPaM-Ontology/blob/v1.1.0/02-Conceptual_Data_Model/RPaM.EAP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6355922" y="1795140"/>
            <a:ext cx="1273428" cy="673177"/>
          </a:xfrm>
          <a:prstGeom prst="roundRect">
            <a:avLst/>
          </a:prstGeom>
          <a:noFill/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Rounded Rectangle 12"/>
          <p:cNvSpPr/>
          <p:nvPr/>
        </p:nvSpPr>
        <p:spPr>
          <a:xfrm>
            <a:off x="6188563" y="2679486"/>
            <a:ext cx="902245" cy="568598"/>
          </a:xfrm>
          <a:prstGeom prst="roundRect">
            <a:avLst/>
          </a:prstGeom>
          <a:noFill/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Rounded Rectangle 13"/>
          <p:cNvSpPr/>
          <p:nvPr/>
        </p:nvSpPr>
        <p:spPr>
          <a:xfrm>
            <a:off x="5207781" y="3619683"/>
            <a:ext cx="1355704" cy="568598"/>
          </a:xfrm>
          <a:prstGeom prst="roundRect">
            <a:avLst/>
          </a:prstGeom>
          <a:noFill/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5" name="Rounded Rectangle 14"/>
          <p:cNvSpPr/>
          <p:nvPr/>
        </p:nvSpPr>
        <p:spPr>
          <a:xfrm>
            <a:off x="7174955" y="3500292"/>
            <a:ext cx="1144402" cy="757557"/>
          </a:xfrm>
          <a:prstGeom prst="roundRect">
            <a:avLst/>
          </a:prstGeom>
          <a:noFill/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728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4</a:t>
            </a:r>
            <a:r>
              <a:rPr lang="en-GB" noProof="0" dirty="0" smtClean="0"/>
              <a:t>.3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 smtClean="0"/>
              <a:t>Model stabilisation - Agent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8" name="Rectángulo 6">
            <a:hlinkClick r:id="rId2"/>
          </p:cNvPr>
          <p:cNvSpPr/>
          <p:nvPr/>
        </p:nvSpPr>
        <p:spPr>
          <a:xfrm>
            <a:off x="7117570" y="2410412"/>
            <a:ext cx="133773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bg2"/>
                </a:solidFill>
              </a:rPr>
              <a:t>EAP file</a:t>
            </a:r>
            <a:endParaRPr lang="es-ES" sz="16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421" r="1734" b="4046"/>
          <a:stretch/>
        </p:blipFill>
        <p:spPr>
          <a:xfrm>
            <a:off x="1147085" y="1503856"/>
            <a:ext cx="5790619" cy="4985019"/>
          </a:xfrm>
          <a:prstGeom prst="rect">
            <a:avLst/>
          </a:prstGeom>
          <a:ln w="6350">
            <a:solidFill>
              <a:schemeClr val="bg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948457" y="2900940"/>
            <a:ext cx="1828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</a:rPr>
              <a:t>This model is relevant for fundamental definitions. See article </a:t>
            </a: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Delegation and Revocation of Powers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0053" y="6497182"/>
            <a:ext cx="8798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</a:t>
            </a:r>
            <a:r>
              <a:rPr lang="en-GB" sz="1200" dirty="0" smtClean="0">
                <a:hlinkClick r:id="rId2"/>
              </a:rPr>
              <a:t>github.com/everis-rpam/RPaM-Ontology/blob/v1.1.0/02-Conceptual_Data_Model/RPaM.EAP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429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4.4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 smtClean="0"/>
              <a:t>Model stabilisation – </a:t>
            </a:r>
            <a:r>
              <a:rPr lang="en-GB" sz="1800" dirty="0" err="1" smtClean="0"/>
              <a:t>eBusiness</a:t>
            </a:r>
            <a:r>
              <a:rPr lang="en-GB" sz="1800" dirty="0" smtClean="0"/>
              <a:t> Documents</a:t>
            </a:r>
            <a:endParaRPr lang="en-GB" sz="1800" dirty="0"/>
          </a:p>
          <a:p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" name="Rectángulo 6">
            <a:hlinkClick r:id="rId2"/>
          </p:cNvPr>
          <p:cNvSpPr/>
          <p:nvPr/>
        </p:nvSpPr>
        <p:spPr>
          <a:xfrm>
            <a:off x="1766528" y="6132409"/>
            <a:ext cx="133773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bg2"/>
                </a:solidFill>
              </a:rPr>
              <a:t>EAP file</a:t>
            </a:r>
            <a:endParaRPr lang="es-ES" sz="1600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0053" y="6546561"/>
            <a:ext cx="8798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</a:t>
            </a:r>
            <a:r>
              <a:rPr lang="en-GB" sz="1200" dirty="0" smtClean="0">
                <a:hlinkClick r:id="rId2"/>
              </a:rPr>
              <a:t>github.com/everis-rpam/RPaM-Ontology/blob/v1.1.0/02-Conceptual_Data_Model/RPaM.EAP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t="655" r="2224" b="5246"/>
          <a:stretch/>
        </p:blipFill>
        <p:spPr>
          <a:xfrm>
            <a:off x="274917" y="2097960"/>
            <a:ext cx="4196400" cy="3856107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" t="492" r="2073" b="4515"/>
          <a:stretch/>
        </p:blipFill>
        <p:spPr>
          <a:xfrm>
            <a:off x="4551700" y="2098458"/>
            <a:ext cx="4408300" cy="4244079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889877" y="1362458"/>
            <a:ext cx="710168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200" b="1" dirty="0" err="1" smtClean="0">
                <a:solidFill>
                  <a:srgbClr val="505050"/>
                </a:solidFill>
              </a:rPr>
              <a:t>eBusiness</a:t>
            </a:r>
            <a:r>
              <a:rPr lang="en-GB" sz="1200" b="1" dirty="0" smtClean="0">
                <a:solidFill>
                  <a:srgbClr val="505050"/>
                </a:solidFill>
              </a:rPr>
              <a:t> Document</a:t>
            </a:r>
            <a:r>
              <a:rPr lang="en-GB" sz="1200" dirty="0" smtClean="0">
                <a:solidFill>
                  <a:srgbClr val="505050"/>
                </a:solidFill>
              </a:rPr>
              <a:t>: a set of interrelated information representing the facts, data, or opinions, in any medium or form, including textual, numerical, graphic, cartographic, narrative, or audio-visual forms that the capability exchanges with other capabilities to support the execution of value streams.</a:t>
            </a:r>
            <a:endParaRPr lang="en-GB" sz="12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1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4.5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 smtClean="0"/>
              <a:t>Enrichment of the EU Power Taxonomy Proposal</a:t>
            </a:r>
            <a:endParaRPr lang="en-GB" sz="1800" dirty="0"/>
          </a:p>
          <a:p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" b="1771"/>
          <a:stretch/>
        </p:blipFill>
        <p:spPr>
          <a:xfrm>
            <a:off x="1031439" y="1535186"/>
            <a:ext cx="7030381" cy="51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3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4.6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 smtClean="0"/>
              <a:t>Business rules</a:t>
            </a:r>
            <a:endParaRPr lang="en-GB" sz="1800" dirty="0"/>
          </a:p>
          <a:p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345521" y="1689642"/>
            <a:ext cx="879847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In the context of RPAM, business rules must be considered at data validation time. Examples: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Delegations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should not reach the level 3.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Periods must check that the end date is not lesser than the start date.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Periods must check the non-co-occurrence of the end-date and the duration measure.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When a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mandatee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delegates to another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mandatee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, the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mandator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and all the previous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mandatees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must be notified.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A mandate must have one and only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mandator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A mandate, power,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mandator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mandatee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must have an unique identifier.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At least one instance of mandate or exception must be present in an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</a:rPr>
              <a:t>eMandate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 Response. </a:t>
            </a:r>
          </a:p>
        </p:txBody>
      </p:sp>
    </p:spTree>
    <p:extLst>
      <p:ext uri="{BB962C8B-B14F-4D97-AF65-F5344CB8AC3E}">
        <p14:creationId xmlns:p14="http://schemas.microsoft.com/office/powerpoint/2010/main" val="140777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375038" y="4445102"/>
            <a:ext cx="1672962" cy="650400"/>
          </a:xfrm>
        </p:spPr>
        <p:txBody>
          <a:bodyPr/>
          <a:lstStyle/>
          <a:p>
            <a:r>
              <a:rPr lang="en-GB" noProof="0" dirty="0" smtClean="0"/>
              <a:t>Testing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518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ca-ES" dirty="0"/>
              <a:t>5</a:t>
            </a:r>
            <a:r>
              <a:rPr lang="ca-ES" dirty="0" smtClean="0"/>
              <a:t>.1</a:t>
            </a:r>
            <a:endParaRPr lang="ca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dirty="0" smtClean="0"/>
              <a:t>Testing materials</a:t>
            </a:r>
            <a:endParaRPr lang="en-GB" sz="1800" dirty="0"/>
          </a:p>
        </p:txBody>
      </p:sp>
      <p:sp>
        <p:nvSpPr>
          <p:cNvPr id="7" name="TextBox 2"/>
          <p:cNvSpPr txBox="1"/>
          <p:nvPr/>
        </p:nvSpPr>
        <p:spPr>
          <a:xfrm>
            <a:off x="331884" y="1988214"/>
            <a:ext cx="4690689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EU Powers Taxonomy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Dataset example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Graph store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SPARQL Queries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8733" y="6474942"/>
            <a:ext cx="66767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2"/>
              </a:rPr>
              <a:t>https://github.com/everis-rpam/RPaM-Ontology/tree/v1.1.0/07-Testing</a:t>
            </a:r>
            <a:r>
              <a:rPr lang="en-GB" sz="1200" dirty="0"/>
              <a:t> 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t="10109" r="41015" b="8176"/>
          <a:stretch/>
        </p:blipFill>
        <p:spPr>
          <a:xfrm>
            <a:off x="3468130" y="1988214"/>
            <a:ext cx="2466334" cy="192095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t="14750" r="45797" b="8434"/>
          <a:stretch/>
        </p:blipFill>
        <p:spPr>
          <a:xfrm>
            <a:off x="3869447" y="2311969"/>
            <a:ext cx="2466334" cy="1965154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91" y="2709333"/>
            <a:ext cx="2491770" cy="1790743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1210" y="3401929"/>
            <a:ext cx="2802647" cy="1382433"/>
          </a:xfrm>
          <a:prstGeom prst="rect">
            <a:avLst/>
          </a:prstGeom>
          <a:ln>
            <a:solidFill>
              <a:srgbClr val="9AAE04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0614" y="3940279"/>
            <a:ext cx="3016831" cy="1688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9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5</a:t>
            </a:r>
            <a:r>
              <a:rPr lang="es-ES" dirty="0" smtClean="0"/>
              <a:t>.2</a:t>
            </a:r>
            <a:endParaRPr lang="ca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sz="1800" dirty="0" err="1"/>
              <a:t>RPaM</a:t>
            </a:r>
            <a:r>
              <a:rPr lang="es-ES" sz="1800" dirty="0"/>
              <a:t> </a:t>
            </a:r>
            <a:r>
              <a:rPr lang="es-ES" sz="1800" dirty="0" err="1" smtClean="0"/>
              <a:t>Ontology</a:t>
            </a:r>
            <a:r>
              <a:rPr lang="es-ES" sz="1800" dirty="0" smtClean="0"/>
              <a:t> (TTL)</a:t>
            </a:r>
            <a:endParaRPr lang="ca-ES" sz="1800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10109" r="41015" b="8176"/>
          <a:stretch/>
        </p:blipFill>
        <p:spPr>
          <a:xfrm>
            <a:off x="1316872" y="1571275"/>
            <a:ext cx="6380489" cy="49695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68733" y="6540845"/>
            <a:ext cx="66767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4"/>
              </a:rPr>
              <a:t>https://github.com/everis-rpam/RPaM-Ontology/tree/v1.1.0/07-Testing</a:t>
            </a:r>
            <a:r>
              <a:rPr lang="en-GB" sz="1200" dirty="0"/>
              <a:t> </a:t>
            </a:r>
          </a:p>
        </p:txBody>
      </p:sp>
      <p:sp>
        <p:nvSpPr>
          <p:cNvPr id="6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2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5</a:t>
            </a:r>
            <a:r>
              <a:rPr lang="es-ES" dirty="0" smtClean="0"/>
              <a:t>.3</a:t>
            </a:r>
            <a:endParaRPr lang="ca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EU </a:t>
            </a:r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Power Taxonomy (SKOS)</a:t>
            </a:r>
            <a:endParaRPr lang="en-GB" sz="18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14750" r="45797" b="8434"/>
          <a:stretch/>
        </p:blipFill>
        <p:spPr>
          <a:xfrm>
            <a:off x="1305005" y="1518298"/>
            <a:ext cx="6166852" cy="4913695"/>
          </a:xfrm>
          <a:prstGeom prst="rect">
            <a:avLst/>
          </a:prstGeom>
        </p:spPr>
      </p:pic>
      <p:sp>
        <p:nvSpPr>
          <p:cNvPr id="5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210053" y="6501251"/>
            <a:ext cx="8798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4"/>
              </a:rPr>
              <a:t>https://github.com/everis-rpam/RPaM-Ontology/tree/v1.1.0/07-Testing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13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</a:t>
            </a:r>
            <a:r>
              <a:rPr lang="en-GB" sz="2400" noProof="0">
                <a:solidFill>
                  <a:schemeClr val="bg2">
                    <a:lumMod val="50000"/>
                  </a:schemeClr>
                </a:solidFill>
              </a:rPr>
              <a:t>Meeting </a:t>
            </a:r>
            <a:r>
              <a:rPr lang="en-GB" sz="2400" noProof="0" smtClean="0">
                <a:solidFill>
                  <a:schemeClr val="bg2">
                    <a:lumMod val="50000"/>
                  </a:schemeClr>
                </a:solidFill>
              </a:rPr>
              <a:t>#4</a:t>
            </a:r>
            <a:endParaRPr lang="en-GB" sz="2400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291382"/>
            <a:ext cx="4170092" cy="357933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Round 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Introduction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Open questions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Work done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Testing 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Achievements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Considerations for the </a:t>
            </a:r>
            <a:r>
              <a:rPr lang="en-GB" sz="1200" dirty="0" err="1" smtClean="0">
                <a:solidFill>
                  <a:srgbClr val="505050"/>
                </a:solidFill>
              </a:rPr>
              <a:t>PoC</a:t>
            </a:r>
            <a:endParaRPr lang="en-GB" sz="1200" dirty="0" smtClean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Next steps: </a:t>
            </a:r>
            <a:r>
              <a:rPr lang="en-GB" sz="1200" dirty="0" err="1" smtClean="0">
                <a:solidFill>
                  <a:srgbClr val="505050"/>
                </a:solidFill>
              </a:rPr>
              <a:t>PoC</a:t>
            </a:r>
            <a:endParaRPr lang="en-GB" sz="1200" dirty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Discussion on the open questions</a:t>
            </a: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 smtClean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 smtClean="0">
                <a:solidFill>
                  <a:srgbClr val="505050"/>
                </a:solidFill>
              </a:rPr>
              <a:t>Other questions </a:t>
            </a:r>
            <a:r>
              <a:rPr lang="en-GB" sz="1200" dirty="0">
                <a:solidFill>
                  <a:srgbClr val="505050"/>
                </a:solidFill>
              </a:rPr>
              <a:t>and </a:t>
            </a:r>
            <a:r>
              <a:rPr lang="en-GB" sz="1200" dirty="0" smtClean="0">
                <a:solidFill>
                  <a:srgbClr val="505050"/>
                </a:solidFill>
              </a:rPr>
              <a:t>suggestions</a:t>
            </a: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5</a:t>
            </a:r>
            <a:r>
              <a:rPr lang="es-ES" dirty="0" smtClean="0"/>
              <a:t>.4</a:t>
            </a:r>
            <a:endParaRPr lang="ca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sz="1800" dirty="0" err="1" smtClean="0"/>
              <a:t>RPaM</a:t>
            </a:r>
            <a:r>
              <a:rPr lang="es-ES" sz="1800" dirty="0" smtClean="0"/>
              <a:t> </a:t>
            </a:r>
            <a:r>
              <a:rPr lang="es-ES" sz="1800" dirty="0" err="1" smtClean="0"/>
              <a:t>Dataset</a:t>
            </a:r>
            <a:r>
              <a:rPr lang="es-ES" sz="1800" dirty="0" smtClean="0"/>
              <a:t> (TTL)</a:t>
            </a:r>
            <a:endParaRPr lang="ca-E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76" y="1518298"/>
            <a:ext cx="6828258" cy="49072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646152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3"/>
              </a:rPr>
              <a:t>https://</a:t>
            </a:r>
            <a:r>
              <a:rPr lang="en-GB" sz="1200" dirty="0" smtClean="0">
                <a:hlinkClick r:id="rId3"/>
              </a:rPr>
              <a:t>github.com/everis-rpam/RPaM-Ontology/tree/v1.1.0/07-Testing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6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72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5</a:t>
            </a:r>
            <a:r>
              <a:rPr lang="es-ES" dirty="0" smtClean="0"/>
              <a:t>.5</a:t>
            </a:r>
            <a:endParaRPr lang="ca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sz="1800" dirty="0" err="1" smtClean="0"/>
              <a:t>Testing</a:t>
            </a:r>
            <a:endParaRPr lang="ca-E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1376"/>
            <a:ext cx="9144000" cy="367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5</a:t>
            </a:r>
            <a:r>
              <a:rPr lang="es-ES" dirty="0" smtClean="0"/>
              <a:t>.5</a:t>
            </a:r>
            <a:endParaRPr lang="ca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sz="1800" dirty="0" err="1" smtClean="0"/>
              <a:t>Testing</a:t>
            </a:r>
            <a:endParaRPr lang="ca-E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8048"/>
            <a:ext cx="9144000" cy="308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24478" y="4445102"/>
            <a:ext cx="1674321" cy="650400"/>
          </a:xfrm>
        </p:spPr>
        <p:txBody>
          <a:bodyPr/>
          <a:lstStyle/>
          <a:p>
            <a:r>
              <a:rPr lang="en-GB" noProof="0" dirty="0" smtClean="0"/>
              <a:t>Achievements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197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6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Achievements</a:t>
            </a:r>
            <a:endParaRPr lang="en-GB" sz="18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6" name="TextBox 2"/>
          <p:cNvSpPr txBox="1"/>
          <p:nvPr/>
        </p:nvSpPr>
        <p:spPr>
          <a:xfrm>
            <a:off x="526243" y="1686939"/>
            <a:ext cx="8166100" cy="51398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Stable ontology that meets the member states information requirements identified so far.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 proposal for the design of the EU Power Taxonomy, based on three axes: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Events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Action Event Targets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A reference implementation of the ontology as an OWL-DL syntax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eAuthorisation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criteria model and samples for service-specific requirements.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Power Use Constraints model and samples to check the validity of Powers.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Business rules for data validation in cross-border exchange scenarios 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Business requirements for the definition of organisational interoperability,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i.e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stakeholders capabilities definition.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Corresponding documentation produced an publicly available. 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77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7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375038" y="4445102"/>
            <a:ext cx="1728931" cy="650400"/>
          </a:xfrm>
        </p:spPr>
        <p:txBody>
          <a:bodyPr/>
          <a:lstStyle/>
          <a:p>
            <a:r>
              <a:rPr lang="en-GB" noProof="0" dirty="0" smtClean="0"/>
              <a:t>Considerations for the </a:t>
            </a:r>
            <a:r>
              <a:rPr lang="en-GB" noProof="0" dirty="0" err="1" smtClean="0"/>
              <a:t>PoC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759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7.2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30092"/>
            <a:ext cx="5103767" cy="348343"/>
          </a:xfrm>
        </p:spPr>
        <p:txBody>
          <a:bodyPr/>
          <a:lstStyle/>
          <a:p>
            <a:r>
              <a:rPr lang="en-GB" sz="1800" dirty="0" smtClean="0">
                <a:solidFill>
                  <a:schemeClr val="accent6">
                    <a:lumMod val="50000"/>
                  </a:schemeClr>
                </a:solidFill>
              </a:rPr>
              <a:t>Delegation system</a:t>
            </a:r>
            <a:endParaRPr lang="en-GB" sz="18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sz="1600" dirty="0"/>
          </a:p>
        </p:txBody>
      </p:sp>
      <p:sp>
        <p:nvSpPr>
          <p:cNvPr id="3" name="Rectangle 2"/>
          <p:cNvSpPr/>
          <p:nvPr/>
        </p:nvSpPr>
        <p:spPr>
          <a:xfrm>
            <a:off x="210051" y="1581207"/>
            <a:ext cx="87984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A delegation allows a </a:t>
            </a: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mandatee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 to empower another person on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behalf of the represented person. 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26934" y="2469214"/>
            <a:ext cx="5791682" cy="23256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051" y="4963365"/>
            <a:ext cx="8798481" cy="145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RPAM Ontology delegation concepts:</a:t>
            </a:r>
          </a:p>
          <a:p>
            <a:pPr marL="285750" indent="-28575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delegation level: The number of times the power has been delegated.</a:t>
            </a:r>
          </a:p>
          <a:p>
            <a:pPr marL="285750" lvl="0" indent="-285750" algn="just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delegation constraint: Power Use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Constraint 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allowing the </a:t>
            </a: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mandator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if needed, to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allow or restrict 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delegation of the power to another </a:t>
            </a: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mandatee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600" dirty="0">
              <a:solidFill>
                <a:schemeClr val="accent6">
                  <a:lumMod val="50000"/>
                </a:schemeClr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63"/>
          <p:cNvSpPr/>
          <p:nvPr/>
        </p:nvSpPr>
        <p:spPr>
          <a:xfrm rot="10800000" flipH="1">
            <a:off x="210052" y="2265520"/>
            <a:ext cx="8798480" cy="2635994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210051" y="6487868"/>
            <a:ext cx="87984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See Article: </a:t>
            </a:r>
            <a:r>
              <a:rPr lang="en-GB" sz="1200" dirty="0">
                <a:hlinkClick r:id="rId3"/>
              </a:rPr>
              <a:t>https://github.com/everis-rpam/RPaM-Ontology/wiki/Delegation-and-revocation-of-powers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014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7.1 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Harmonisation of public services</a:t>
            </a:r>
            <a:endParaRPr lang="en-GB" sz="18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6" name="TextBox 2"/>
          <p:cNvSpPr txBox="1"/>
          <p:nvPr/>
        </p:nvSpPr>
        <p:spPr>
          <a:xfrm>
            <a:off x="540254" y="1909189"/>
            <a:ext cx="817537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Ongoing work the harmonisation of public services and RPAM: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current development by the EU Catalogue of Services.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RPAM definition of a harmonised service.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RPAM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eAuthorisation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Criterion approach on the EU Catalogue of Services.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Synergies with the Single Digital Gateway Regulation and Portal.</a:t>
            </a:r>
          </a:p>
        </p:txBody>
      </p:sp>
      <p:sp>
        <p:nvSpPr>
          <p:cNvPr id="3" name="Rectangle 2"/>
          <p:cNvSpPr/>
          <p:nvPr/>
        </p:nvSpPr>
        <p:spPr>
          <a:xfrm>
            <a:off x="210053" y="6487868"/>
            <a:ext cx="87984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See Article: </a:t>
            </a:r>
            <a:r>
              <a:rPr lang="en-GB" sz="1200" dirty="0" smtClean="0">
                <a:hlinkClick r:id="rId2"/>
              </a:rPr>
              <a:t>https</a:t>
            </a:r>
            <a:r>
              <a:rPr lang="en-GB" sz="1200" dirty="0">
                <a:hlinkClick r:id="rId2"/>
              </a:rPr>
              <a:t>://</a:t>
            </a:r>
            <a:r>
              <a:rPr lang="en-GB" sz="1200" dirty="0" smtClean="0">
                <a:hlinkClick r:id="rId2"/>
              </a:rPr>
              <a:t>github.com/everis-rpam/RPaM-Ontology/wiki/Harmonised-services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5" name="Rectangle 4"/>
          <p:cNvSpPr/>
          <p:nvPr/>
        </p:nvSpPr>
        <p:spPr>
          <a:xfrm>
            <a:off x="424705" y="5760956"/>
            <a:ext cx="8583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solidFill>
                  <a:schemeClr val="accent6">
                    <a:lumMod val="50000"/>
                  </a:schemeClr>
                </a:solidFill>
              </a:rPr>
              <a:t>In regards to the </a:t>
            </a:r>
            <a:r>
              <a:rPr lang="en-GB" sz="1400" i="1" dirty="0" err="1">
                <a:solidFill>
                  <a:schemeClr val="accent6">
                    <a:lumMod val="50000"/>
                  </a:schemeClr>
                </a:solidFill>
              </a:rPr>
              <a:t>RPaM</a:t>
            </a:r>
            <a:r>
              <a:rPr lang="en-GB" sz="1400" i="1" dirty="0">
                <a:solidFill>
                  <a:schemeClr val="accent6">
                    <a:lumMod val="50000"/>
                  </a:schemeClr>
                </a:solidFill>
              </a:rPr>
              <a:t> Ontology, we state that two or more</a:t>
            </a:r>
            <a:r>
              <a:rPr lang="en-GB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400" i="1" dirty="0">
                <a:solidFill>
                  <a:schemeClr val="accent6">
                    <a:lumMod val="50000"/>
                  </a:schemeClr>
                </a:solidFill>
              </a:rPr>
              <a:t>services are harmonised when 1) they have identical </a:t>
            </a:r>
            <a:r>
              <a:rPr lang="en-GB" sz="1400" i="1" dirty="0" err="1">
                <a:solidFill>
                  <a:schemeClr val="accent6">
                    <a:lumMod val="50000"/>
                  </a:schemeClr>
                </a:solidFill>
              </a:rPr>
              <a:t>mandatee</a:t>
            </a:r>
            <a:r>
              <a:rPr lang="en-GB" sz="1400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400" i="1" dirty="0" err="1">
                <a:solidFill>
                  <a:schemeClr val="accent6">
                    <a:lumMod val="50000"/>
                  </a:schemeClr>
                </a:solidFill>
              </a:rPr>
              <a:t>eAuthorisation</a:t>
            </a:r>
            <a:r>
              <a:rPr lang="en-GB" sz="1400" i="1" dirty="0">
                <a:solidFill>
                  <a:schemeClr val="accent6">
                    <a:lumMod val="50000"/>
                  </a:schemeClr>
                </a:solidFill>
              </a:rPr>
              <a:t> criteria, and 2) the responses to these can be conveyed in a mandate.</a:t>
            </a:r>
            <a:endParaRPr lang="en-GB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3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7.4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Identification Policy</a:t>
            </a:r>
            <a:endParaRPr lang="en-GB" sz="18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6" name="TextBox 2"/>
          <p:cNvSpPr txBox="1"/>
          <p:nvPr/>
        </p:nvSpPr>
        <p:spPr>
          <a:xfrm>
            <a:off x="540254" y="1909189"/>
            <a:ext cx="8166100" cy="30013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Natural and Legal persons,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eiDAS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 impact on the model, need for a rich Identifier data component (Extension of the ISO 15000-5:2014 CCTS), Assurance level.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Mandate identification, rules for a common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schemeID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,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Agent identification, e.g. Actors and Systems; e.g. Service Provider and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eMandate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 Registry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schemeIDs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Other objects that need specific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schemeIDs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Calibri" panose="020F0502020204030204" pitchFamily="34" charset="0"/>
              </a:rPr>
              <a:t>; e.g. Legislation could use ELI.</a:t>
            </a:r>
          </a:p>
          <a:p>
            <a:pPr>
              <a:lnSpc>
                <a:spcPct val="150000"/>
              </a:lnSpc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7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8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96698"/>
            <a:ext cx="1552784" cy="403847"/>
          </a:xfrm>
        </p:spPr>
        <p:txBody>
          <a:bodyPr/>
          <a:lstStyle/>
          <a:p>
            <a:r>
              <a:rPr lang="en-GB" dirty="0" smtClean="0"/>
              <a:t>Next steps    - </a:t>
            </a:r>
            <a:r>
              <a:rPr lang="en-GB" dirty="0" err="1" smtClean="0"/>
              <a:t>PoC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805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8.1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Next steps - Proof of Concept</a:t>
            </a:r>
            <a:endParaRPr lang="en-GB" sz="18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6" name="TextBox 2"/>
          <p:cNvSpPr txBox="1"/>
          <p:nvPr/>
        </p:nvSpPr>
        <p:spPr>
          <a:xfrm>
            <a:off x="526243" y="1673333"/>
            <a:ext cx="8166100" cy="4899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 smtClean="0">
                <a:solidFill>
                  <a:srgbClr val="505050"/>
                </a:solidFill>
              </a:rPr>
              <a:t>Objectives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505050"/>
                </a:solidFill>
              </a:rPr>
              <a:t>Validate the RPaM artefacts (data model, business rules, constraints…)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 smtClean="0">
                <a:solidFill>
                  <a:srgbClr val="505050"/>
                </a:solidFill>
              </a:rPr>
              <a:t>Duration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505050"/>
                </a:solidFill>
              </a:rPr>
              <a:t>From May 2019 until December 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 smtClean="0">
                <a:solidFill>
                  <a:srgbClr val="505050"/>
                </a:solidFill>
              </a:rPr>
              <a:t>Tasks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Task </a:t>
            </a:r>
            <a:r>
              <a:rPr lang="en-GB" sz="1400" dirty="0">
                <a:solidFill>
                  <a:schemeClr val="accent6">
                    <a:lumMod val="50000"/>
                  </a:schemeClr>
                </a:solidFill>
              </a:rPr>
              <a:t>1 - Definition of a Proof of Concept (</a:t>
            </a:r>
            <a:r>
              <a:rPr lang="en-GB" sz="1400" dirty="0" err="1">
                <a:solidFill>
                  <a:schemeClr val="accent6">
                    <a:lumMod val="50000"/>
                  </a:schemeClr>
                </a:solidFill>
              </a:rPr>
              <a:t>PoC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50000"/>
                  </a:schemeClr>
                </a:solidFill>
              </a:rPr>
              <a:t>Task 2 - Implementation of the </a:t>
            </a:r>
            <a:r>
              <a:rPr lang="en-GB" sz="1400" dirty="0" err="1">
                <a:solidFill>
                  <a:schemeClr val="accent6">
                    <a:lumMod val="50000"/>
                  </a:schemeClr>
                </a:solidFill>
              </a:rPr>
              <a:t>PoC</a:t>
            </a:r>
            <a:r>
              <a:rPr lang="en-GB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artefacts</a:t>
            </a:r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50000"/>
                  </a:schemeClr>
                </a:solidFill>
              </a:rPr>
              <a:t>Task 3 - Implementation of the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pilot</a:t>
            </a:r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50000"/>
                  </a:schemeClr>
                </a:solidFill>
              </a:rPr>
              <a:t>Task 4 Testing and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 err="1" smtClean="0">
                <a:solidFill>
                  <a:schemeClr val="accent6">
                    <a:lumMod val="50000"/>
                  </a:schemeClr>
                </a:solidFill>
              </a:rPr>
              <a:t>PoC</a:t>
            </a:r>
            <a:r>
              <a:rPr lang="en-GB" sz="1400" b="1" dirty="0" smtClean="0">
                <a:solidFill>
                  <a:schemeClr val="accent6">
                    <a:lumMod val="50000"/>
                  </a:schemeClr>
                </a:solidFill>
              </a:rPr>
              <a:t> 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50000"/>
                  </a:schemeClr>
                </a:solidFill>
              </a:rPr>
              <a:t>Components deployed in the systems of pilot’s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participants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50000"/>
                  </a:schemeClr>
                </a:solidFill>
              </a:rPr>
              <a:t>RPaM artefacts updated, if required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50000"/>
                  </a:schemeClr>
                </a:solidFill>
              </a:rPr>
              <a:t>Technical Specifications of RPaM artefacts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6">
                    <a:lumMod val="50000"/>
                  </a:schemeClr>
                </a:solidFill>
              </a:rPr>
              <a:t>User manual for the installation </a:t>
            </a:r>
            <a:r>
              <a:rPr lang="en-GB" sz="1400" dirty="0">
                <a:solidFill>
                  <a:srgbClr val="505050"/>
                </a:solidFill>
              </a:rPr>
              <a:t>of the components in production</a:t>
            </a:r>
            <a:endParaRPr lang="es-ES" sz="1400" dirty="0">
              <a:solidFill>
                <a:srgbClr val="50505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505050"/>
                </a:solidFill>
              </a:rPr>
              <a:t>Conformance testing service within </a:t>
            </a:r>
            <a:r>
              <a:rPr lang="en-GB" sz="1400" dirty="0" err="1" smtClean="0">
                <a:solidFill>
                  <a:srgbClr val="505050"/>
                </a:solidFill>
              </a:rPr>
              <a:t>TestBed</a:t>
            </a:r>
            <a:endParaRPr lang="en-GB" sz="1400" dirty="0" smtClean="0">
              <a:solidFill>
                <a:srgbClr val="50505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89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9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96698"/>
            <a:ext cx="1552784" cy="403847"/>
          </a:xfrm>
        </p:spPr>
        <p:txBody>
          <a:bodyPr/>
          <a:lstStyle/>
          <a:p>
            <a:r>
              <a:rPr lang="en-GB" dirty="0" smtClean="0"/>
              <a:t>Discussion on the open questions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09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9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Discussion on the open questions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10053" y="1696240"/>
            <a:ext cx="8166100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Do you consider a cross-border and cross-domain electronic RPaM system useful?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Do you have an eMandate system in place?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If Yes, are you considering the integration of RPaM?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If No, would you consider the adoption of RPaM?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Do you foresee systems as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mandators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mandatees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Do you think that the European Commission should provide the support the adoption and integration of RPaM?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What would be the use and value of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eSignature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in the context of RPaM?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What other initiative would you like ISA to put forward? E.g. support to the mapping between Member States and PAM models, support for testing and deployment…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315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15680" y="1924001"/>
            <a:ext cx="4261664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smtClean="0">
                <a:solidFill>
                  <a:schemeClr val="tx2"/>
                </a:solidFill>
              </a:rPr>
              <a:t>(project manager</a:t>
            </a:r>
            <a:r>
              <a:rPr lang="en-US" sz="1200" dirty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</a:t>
            </a:r>
            <a:r>
              <a:rPr lang="en-US" sz="1200" dirty="0" smtClean="0">
                <a:solidFill>
                  <a:schemeClr val="tx2"/>
                </a:solidFill>
              </a:rPr>
              <a:t>(client manager</a:t>
            </a:r>
            <a:r>
              <a:rPr lang="en-US" sz="1200" dirty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Jade Maana (developer)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003399"/>
                </a:solidFill>
              </a:rPr>
              <a:t>Jeroen</a:t>
            </a:r>
            <a:r>
              <a:rPr lang="en-US" sz="1200" dirty="0" smtClean="0">
                <a:solidFill>
                  <a:srgbClr val="003399"/>
                </a:solidFill>
              </a:rPr>
              <a:t> </a:t>
            </a:r>
            <a:r>
              <a:rPr lang="en-US" sz="1200" dirty="0" err="1" smtClean="0">
                <a:solidFill>
                  <a:srgbClr val="003399"/>
                </a:solidFill>
              </a:rPr>
              <a:t>Rathe</a:t>
            </a:r>
            <a:r>
              <a:rPr lang="en-US" sz="1200" dirty="0" smtClean="0">
                <a:solidFill>
                  <a:srgbClr val="003399"/>
                </a:solidFill>
              </a:rPr>
              <a:t> (DIGIT</a:t>
            </a:r>
            <a:r>
              <a:rPr lang="en-US" sz="1200" dirty="0">
                <a:solidFill>
                  <a:srgbClr val="003399"/>
                </a:solidFill>
              </a:rPr>
              <a:t>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</a:t>
            </a:r>
            <a:r>
              <a:rPr lang="en-US" sz="1200" u="sng" dirty="0" smtClean="0">
                <a:solidFill>
                  <a:srgbClr val="003399"/>
                </a:solidFill>
              </a:rPr>
              <a:t>Stakeholders in previous meetings</a:t>
            </a:r>
            <a:r>
              <a:rPr lang="en-US" sz="1200" dirty="0" smtClean="0">
                <a:solidFill>
                  <a:srgbClr val="003399"/>
                </a:solidFill>
              </a:rPr>
              <a:t>:</a:t>
            </a:r>
            <a:endParaRPr lang="en-US" sz="1200" dirty="0">
              <a:solidFill>
                <a:srgbClr val="003399"/>
              </a:solidFill>
            </a:endParaRPr>
          </a:p>
          <a:p>
            <a:endParaRPr lang="en-US" sz="1200" dirty="0" smtClean="0">
              <a:solidFill>
                <a:srgbClr val="003399"/>
              </a:solidFill>
            </a:endParaRPr>
          </a:p>
          <a:p>
            <a:r>
              <a:rPr lang="en-US" sz="1200" dirty="0" smtClean="0">
                <a:solidFill>
                  <a:srgbClr val="003399"/>
                </a:solidFill>
              </a:rPr>
              <a:t>MS </a:t>
            </a:r>
            <a:r>
              <a:rPr lang="en-US" sz="1200" dirty="0" smtClean="0">
                <a:solidFill>
                  <a:srgbClr val="003399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 smtClean="0">
                <a:solidFill>
                  <a:srgbClr val="003399"/>
                </a:solidFill>
              </a:rPr>
              <a:t>AT, BE, CZ, ES, FI, GR, HU, LU, NL, SI, SK, other?</a:t>
            </a:r>
          </a:p>
          <a:p>
            <a:endParaRPr lang="en-US" sz="1200" dirty="0" smtClean="0">
              <a:solidFill>
                <a:srgbClr val="003399"/>
              </a:solidFill>
            </a:endParaRPr>
          </a:p>
          <a:p>
            <a:r>
              <a:rPr lang="en-US" sz="1200" dirty="0" smtClean="0">
                <a:solidFill>
                  <a:srgbClr val="003399"/>
                </a:solidFill>
              </a:rPr>
              <a:t>Stakeholders </a:t>
            </a:r>
            <a:r>
              <a:rPr lang="en-US" sz="1200" dirty="0" smtClean="0">
                <a:solidFill>
                  <a:srgbClr val="003399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 smtClean="0">
                <a:solidFill>
                  <a:srgbClr val="003399"/>
                </a:solidFill>
              </a:rPr>
              <a:t> SEMPER, TOOP, other?</a:t>
            </a: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34420"/>
            <a:ext cx="1552784" cy="403847"/>
          </a:xfrm>
        </p:spPr>
        <p:txBody>
          <a:bodyPr/>
          <a:lstStyle/>
          <a:p>
            <a:r>
              <a:rPr lang="en-GB" dirty="0" smtClean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8" y="1528802"/>
            <a:ext cx="8073081" cy="5329198"/>
          </a:xfrm>
          <a:prstGeom prst="rect">
            <a:avLst/>
          </a:prstGeom>
        </p:spPr>
      </p:pic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Introduction</a:t>
            </a:r>
            <a:endParaRPr lang="en-GB" sz="1800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119816" y="2135314"/>
            <a:ext cx="3389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i="1" dirty="0">
                <a:solidFill>
                  <a:srgbClr val="003399"/>
                </a:solidFill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https://joinup.ec.europa.eu/solution/analysis-and-specifications-cross-border-emandates-system-ec</a:t>
            </a:r>
            <a:r>
              <a:rPr lang="en-GB" sz="1100" i="1" dirty="0">
                <a:solidFill>
                  <a:srgbClr val="003399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642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3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34420"/>
            <a:ext cx="1552784" cy="403847"/>
          </a:xfrm>
        </p:spPr>
        <p:txBody>
          <a:bodyPr/>
          <a:lstStyle/>
          <a:p>
            <a:r>
              <a:rPr lang="en-GB" dirty="0" smtClean="0"/>
              <a:t>Open Questions</a:t>
            </a:r>
          </a:p>
        </p:txBody>
      </p:sp>
    </p:spTree>
    <p:extLst>
      <p:ext uri="{BB962C8B-B14F-4D97-AF65-F5344CB8AC3E}">
        <p14:creationId xmlns:p14="http://schemas.microsoft.com/office/powerpoint/2010/main" val="304239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Open questions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10053" y="1696240"/>
            <a:ext cx="8166100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 you consider a cross-border and cross-domain electronic RPaM system useful?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 you have an eMandate system in place?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If Yes, are you considering the integration of RPaM?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If No, would you consider the adoption of RPaM?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Do you foresee systems as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mandators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or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mandatees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 you think that the European Commission should provide the support the adoption and integration of RPaM?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What would be the use and value of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eSignature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in the context of RPaM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What other initiative would you like ISA to put forward? E.g. support to the mapping between Member States and PAM models, support for testing and deployment…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16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44950"/>
            <a:ext cx="1552784" cy="403847"/>
          </a:xfrm>
        </p:spPr>
        <p:txBody>
          <a:bodyPr/>
          <a:lstStyle/>
          <a:p>
            <a:r>
              <a:rPr lang="en-GB" dirty="0" smtClean="0"/>
              <a:t>Work </a:t>
            </a:r>
          </a:p>
          <a:p>
            <a:r>
              <a:rPr lang="en-GB" dirty="0" smtClean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4087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EDD3E14A453E4496AF2E0DA37E6AF0" ma:contentTypeVersion="7" ma:contentTypeDescription="Create a new document." ma:contentTypeScope="" ma:versionID="09f990fe5a6bdf334bc8ed7de3098749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35d2b8e87c7e29b2c9da33d710a2219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8BED8F-92D5-4E3E-BE14-AEB00459C8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212DFB-E463-4D9F-8FC1-4BA76C563568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80372719-428f-487a-a543-91ae19974bc3"/>
    <ds:schemaRef ds:uri="http://schemas.microsoft.com/office/infopath/2007/PartnerControls"/>
    <ds:schemaRef ds:uri="http://schemas.openxmlformats.org/package/2006/metadata/core-properties"/>
    <ds:schemaRef ds:uri="1b76f22b-2e86-4845-9316-e91ba1eb8b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7972</TotalTime>
  <Words>1244</Words>
  <Application>Microsoft Office PowerPoint</Application>
  <PresentationFormat>On-screen Show (4:3)</PresentationFormat>
  <Paragraphs>224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Open Sans</vt:lpstr>
      <vt:lpstr>Times New Roman</vt:lpstr>
      <vt:lpstr>Wingdings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Laia Bota Porta</cp:lastModifiedBy>
  <cp:revision>241</cp:revision>
  <dcterms:created xsi:type="dcterms:W3CDTF">1601-01-01T00:00:00Z</dcterms:created>
  <dcterms:modified xsi:type="dcterms:W3CDTF">2019-05-06T16:09:53Z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